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C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81C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114800" y="0"/>
            <a:ext cx="5029200" cy="5143500"/>
          </a:xfrm>
          <a:prstGeom prst="rect">
            <a:avLst/>
          </a:prstGeom>
          <a:solidFill>
            <a:srgbClr val="0C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114800" y="0"/>
            <a:ext cx="3200400" cy="5143500"/>
          </a:xfrm>
          <a:prstGeom prst="rect">
            <a:avLst/>
          </a:prstGeom>
          <a:solidFill>
            <a:srgbClr val="10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23360" y="0"/>
            <a:ext cx="54864" cy="514350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01168"/>
            <a:ext cx="2011680" cy="1508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0040" y="178308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00C8E0"/>
                </a:solidFill>
                <a:latin typeface="Calibri"/>
              </a:rPr>
              <a:t>Международная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" y="2359152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00C8E0"/>
                </a:solidFill>
                <a:latin typeface="Calibri"/>
              </a:rPr>
              <a:t>логистика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" y="292608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5C518"/>
                </a:solidFill>
                <a:latin typeface="Calibri"/>
              </a:rPr>
              <a:t>без границ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" y="3703320"/>
            <a:ext cx="3566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7A99A6"/>
                </a:solidFill>
                <a:latin typeface="Calibri"/>
              </a:rPr>
              <a:t>Экспедирование · Таможня · Финансовая логистика
Складское хранение · Все виды транспорта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0" y="1188720"/>
            <a:ext cx="2057400" cy="56692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0" y="1188720"/>
            <a:ext cx="45720" cy="566928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81728" y="1307592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🚂  Железнодорожный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66560" y="1188720"/>
            <a:ext cx="2057400" cy="56692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766560" y="1188720"/>
            <a:ext cx="45720" cy="566928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76288" y="1307592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🚢  Морской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0" y="2011680"/>
            <a:ext cx="2057400" cy="56692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0" y="2011680"/>
            <a:ext cx="45720" cy="566928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81728" y="2130552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🚛  Автомобильный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66560" y="2011680"/>
            <a:ext cx="2057400" cy="56692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766560" y="2011680"/>
            <a:ext cx="45720" cy="566928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76288" y="2130552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FFFFFF"/>
                </a:solidFill>
                <a:latin typeface="Calibri"/>
              </a:rPr>
              <a:t>✈  Авиационный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0" y="3063240"/>
            <a:ext cx="777240" cy="256032"/>
          </a:xfrm>
          <a:prstGeom prst="rect">
            <a:avLst/>
          </a:prstGeom>
          <a:solidFill>
            <a:srgbClr val="10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645152" y="3090672"/>
            <a:ext cx="685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C8E0"/>
                </a:solidFill>
                <a:latin typeface="Calibri"/>
              </a:rPr>
              <a:t>Импорт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40680" y="3063240"/>
            <a:ext cx="864108" cy="256032"/>
          </a:xfrm>
          <a:prstGeom prst="rect">
            <a:avLst/>
          </a:prstGeom>
          <a:solidFill>
            <a:srgbClr val="10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513832" y="3090672"/>
            <a:ext cx="7726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C8E0"/>
                </a:solidFill>
                <a:latin typeface="Calibri"/>
              </a:rPr>
              <a:t>Экспорт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96228" y="3063240"/>
            <a:ext cx="516636" cy="256032"/>
          </a:xfrm>
          <a:prstGeom prst="rect">
            <a:avLst/>
          </a:prstGeom>
          <a:solidFill>
            <a:srgbClr val="10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69380" y="3090672"/>
            <a:ext cx="4251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C8E0"/>
                </a:solidFill>
                <a:latin typeface="Calibri"/>
              </a:rPr>
              <a:t>FTL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004304" y="3063240"/>
            <a:ext cx="516636" cy="256032"/>
          </a:xfrm>
          <a:prstGeom prst="rect">
            <a:avLst/>
          </a:prstGeom>
          <a:solidFill>
            <a:srgbClr val="10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077456" y="3090672"/>
            <a:ext cx="4251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C8E0"/>
                </a:solidFill>
                <a:latin typeface="Calibri"/>
              </a:rPr>
              <a:t>LTL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12379" y="3063240"/>
            <a:ext cx="864108" cy="256032"/>
          </a:xfrm>
          <a:prstGeom prst="rect">
            <a:avLst/>
          </a:prstGeom>
          <a:solidFill>
            <a:srgbClr val="10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85531" y="3090672"/>
            <a:ext cx="7726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C8E0"/>
                </a:solidFill>
                <a:latin typeface="Calibri"/>
              </a:rPr>
              <a:t>Сборный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567928" y="3063240"/>
            <a:ext cx="1472184" cy="256032"/>
          </a:xfrm>
          <a:prstGeom prst="rect">
            <a:avLst/>
          </a:prstGeom>
          <a:solidFill>
            <a:srgbClr val="10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41080" y="3090672"/>
            <a:ext cx="138074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C8E0"/>
                </a:solidFill>
                <a:latin typeface="Calibri"/>
              </a:rPr>
              <a:t>Инкотермс 2020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C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577840" y="0"/>
            <a:ext cx="3566160" cy="5143500"/>
          </a:xfrm>
          <a:prstGeom prst="rect">
            <a:avLst/>
          </a:prstGeom>
          <a:solidFill>
            <a:srgbClr val="0C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0" y="274320"/>
            <a:ext cx="3017520" cy="22677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0" y="2651760"/>
            <a:ext cx="3200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Ваш груз —
наша ответственность.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361188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F5C518"/>
                </a:solidFill>
                <a:latin typeface="Calibri"/>
              </a:rPr>
              <a:t>Весь мир. Без барьеров.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28600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A8BE"/>
                </a:solidFill>
                <a:latin typeface="Calibri"/>
              </a:rPr>
              <a:t>О КОМПАНИИ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75488"/>
            <a:ext cx="49377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Кто мы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170432"/>
            <a:ext cx="4937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B8CCD4"/>
                </a:solidFill>
                <a:latin typeface="Calibri"/>
              </a:rPr>
              <a:t>ЛЕВАНА — команда профессионалов международной логистики. Наша специализация — создание комплексных транспортных решений в условиях санкций, закрытых коридоров и переориентации торговых потоков. Мы работаем там, где другие останавливаются.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468880"/>
            <a:ext cx="1097280" cy="13716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2468880"/>
            <a:ext cx="1097280" cy="4572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2560320"/>
            <a:ext cx="1005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5C518"/>
                </a:solidFill>
                <a:latin typeface="Calibri"/>
              </a:rPr>
              <a:t>150+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090672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 i="0">
                <a:solidFill>
                  <a:srgbClr val="7A99A6"/>
                </a:solidFill>
                <a:latin typeface="Calibri"/>
              </a:rPr>
              <a:t>стран
доставки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691640" y="2468880"/>
            <a:ext cx="1097280" cy="13716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691640" y="2468880"/>
            <a:ext cx="1097280" cy="4572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737360" y="2560320"/>
            <a:ext cx="1005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5C518"/>
                </a:solidFill>
                <a:latin typeface="Calibri"/>
              </a:rPr>
              <a:t>24/7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3090672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 i="0">
                <a:solidFill>
                  <a:srgbClr val="7A99A6"/>
                </a:solidFill>
                <a:latin typeface="Calibri"/>
              </a:rPr>
              <a:t>поддержка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926080" y="2468880"/>
            <a:ext cx="1097280" cy="13716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926080" y="2468880"/>
            <a:ext cx="1097280" cy="4572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71800" y="2560320"/>
            <a:ext cx="1005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5C518"/>
                </a:solidFill>
                <a:latin typeface="Calibri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71800" y="3090672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 i="0">
                <a:solidFill>
                  <a:srgbClr val="7A99A6"/>
                </a:solidFill>
                <a:latin typeface="Calibri"/>
              </a:rPr>
              <a:t>ключевых КПП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60520" y="2468880"/>
            <a:ext cx="1097280" cy="13716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160520" y="2468880"/>
            <a:ext cx="1097280" cy="4572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206240" y="2560320"/>
            <a:ext cx="1005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5C518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06240" y="3090672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50" b="0" i="0">
                <a:solidFill>
                  <a:srgbClr val="7A99A6"/>
                </a:solidFill>
                <a:latin typeface="Calibri"/>
              </a:rPr>
              <a:t>вида транспорта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4041648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7A99A6"/>
                </a:solidFill>
                <a:latin typeface="Calibri"/>
              </a:rPr>
              <a:t>Работаем по всему миру: СНГ, Азия, Ближний Восток, Африка, Латинская Америка, Европа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4864608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 i="0">
                <a:solidFill>
                  <a:srgbClr val="7A99A6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C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81C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" cy="5143500"/>
          </a:xfrm>
          <a:prstGeom prst="rect">
            <a:avLst/>
          </a:prstGeom>
          <a:solidFill>
            <a:srgbClr val="0C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" y="0"/>
            <a:ext cx="8686800" cy="5143500"/>
          </a:xfrm>
          <a:prstGeom prst="rect">
            <a:avLst/>
          </a:prstGeom>
          <a:solidFill>
            <a:srgbClr val="10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0" y="-457200"/>
            <a:ext cx="3657600" cy="548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0" b="1" i="0">
                <a:solidFill>
                  <a:srgbClr val="0C3A4A"/>
                </a:solidFill>
                <a:latin typeface="Calibri"/>
              </a:rPr>
              <a:t>01</a:t>
            </a:r>
          </a:p>
        </p:txBody>
      </p:sp>
      <p:pic>
        <p:nvPicPr>
          <p:cNvPr id="6" name="Picture 5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28600"/>
            <a:ext cx="1828800" cy="137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7373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A8BE"/>
                </a:solidFill>
                <a:latin typeface="Calibri"/>
              </a:rPr>
              <a:t>РАЗДЕЛ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11680"/>
            <a:ext cx="7315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600" b="1" i="0">
                <a:solidFill>
                  <a:srgbClr val="FFFFFF"/>
                </a:solidFill>
                <a:latin typeface="Calibri"/>
              </a:rPr>
              <a:t>Глобальная сеть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26080"/>
            <a:ext cx="7315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00C8E0"/>
                </a:solidFill>
                <a:latin typeface="Calibri"/>
              </a:rPr>
              <a:t>Направления · Маршруты · Пограничные переходы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0" y="4864608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 i="0">
                <a:solidFill>
                  <a:srgbClr val="7A99A6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C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37160"/>
            <a:ext cx="1188720" cy="8961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" y="18288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A8BE"/>
                </a:solidFill>
                <a:latin typeface="Calibri"/>
              </a:rPr>
              <a:t>МАРШРУТЫ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411480"/>
            <a:ext cx="7132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Новые направления и коридоры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078992"/>
            <a:ext cx="2743200" cy="59436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" y="1115568"/>
            <a:ext cx="2487168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</a:rPr>
              <a:t>🌏  Азия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1737360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75488" y="1993391"/>
            <a:ext cx="91440" cy="91440"/>
          </a:xfrm>
          <a:prstGeom prst="rect">
            <a:avLst/>
          </a:prstGeom>
          <a:solidFill>
            <a:srgbClr val="00C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883664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Юго-Восточная Азия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" y="2514600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75488" y="2770632"/>
            <a:ext cx="91440" cy="91440"/>
          </a:xfrm>
          <a:prstGeom prst="rect">
            <a:avLst/>
          </a:prstGeom>
          <a:solidFill>
            <a:srgbClr val="00C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2660904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Китай (прямые ж/д)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5760" y="3291839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75488" y="3547872"/>
            <a:ext cx="91440" cy="91440"/>
          </a:xfrm>
          <a:prstGeom prst="rect">
            <a:avLst/>
          </a:prstGeom>
          <a:solidFill>
            <a:srgbClr val="00C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3438144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Индия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" y="4069079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75488" y="4325112"/>
            <a:ext cx="91440" cy="91440"/>
          </a:xfrm>
          <a:prstGeom prst="rect">
            <a:avLst/>
          </a:prstGeom>
          <a:solidFill>
            <a:srgbClr val="00C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4215383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Япония / Корея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73552" y="1078992"/>
            <a:ext cx="2743200" cy="59436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01568" y="1115568"/>
            <a:ext cx="2487168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</a:rPr>
              <a:t>🌍  Ближний Восток
и Африка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73552" y="1737360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383280" y="1993391"/>
            <a:ext cx="91440" cy="9144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547872" y="1883664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ОАЭ, Катар, Саудовская Аравия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73552" y="2514600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383280" y="2770632"/>
            <a:ext cx="91440" cy="9144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47872" y="2660904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Иран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73552" y="3291839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383280" y="3547872"/>
            <a:ext cx="91440" cy="9144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547872" y="3438144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Турция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273552" y="4069079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383280" y="4325112"/>
            <a:ext cx="91440" cy="9144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47872" y="4215383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Египет, ЮАР, Нигерия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181344" y="1078992"/>
            <a:ext cx="2743200" cy="59436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09360" y="1115568"/>
            <a:ext cx="2487168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1" i="0">
                <a:solidFill>
                  <a:srgbClr val="FFFFFF"/>
                </a:solidFill>
                <a:latin typeface="Calibri"/>
              </a:rPr>
              <a:t>🌎  Европа
и Америка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81344" y="1737360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291072" y="1993391"/>
            <a:ext cx="91440" cy="91440"/>
          </a:xfrm>
          <a:prstGeom prst="rect">
            <a:avLst/>
          </a:prstGeom>
          <a:solidFill>
            <a:srgbClr val="7DC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55664" y="1883664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Восточная Европа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81344" y="2514600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291072" y="2770632"/>
            <a:ext cx="91440" cy="91440"/>
          </a:xfrm>
          <a:prstGeom prst="rect">
            <a:avLst/>
          </a:prstGeom>
          <a:solidFill>
            <a:srgbClr val="7DC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55664" y="2660904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Латинская Америка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181344" y="3291839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291072" y="3547872"/>
            <a:ext cx="91440" cy="91440"/>
          </a:xfrm>
          <a:prstGeom prst="rect">
            <a:avLst/>
          </a:prstGeom>
          <a:solidFill>
            <a:srgbClr val="7DC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55664" y="3438144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Казахстан / СНГ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81344" y="4069079"/>
            <a:ext cx="2743200" cy="658368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291072" y="4325112"/>
            <a:ext cx="91440" cy="91440"/>
          </a:xfrm>
          <a:prstGeom prst="rect">
            <a:avLst/>
          </a:prstGeom>
          <a:solidFill>
            <a:srgbClr val="7DC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55664" y="4215383"/>
            <a:ext cx="23774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  <a:latin typeface="Calibri"/>
              </a:rPr>
              <a:t>МТК «Север — Юг»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65760" y="4773168"/>
            <a:ext cx="8412480" cy="228600"/>
          </a:xfrm>
          <a:prstGeom prst="rect">
            <a:avLst/>
          </a:prstGeom>
          <a:solidFill>
            <a:srgbClr val="10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2920" y="478231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0C8E0"/>
                </a:solidFill>
                <a:latin typeface="Calibri"/>
              </a:rPr>
              <a:t>Транспортные коридоры: МТК «Север — Юг» · Транскаспийский · Азиатский наземный · Восточный морской коридор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503920" y="4864608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 i="0">
                <a:solidFill>
                  <a:srgbClr val="7A99A6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A4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37160"/>
            <a:ext cx="1188720" cy="8961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1480" y="18288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C8E0"/>
                </a:solidFill>
                <a:latin typeface="Calibri"/>
              </a:rPr>
              <a:t>ПОГРАНИЧНЫЕ ПЕРЕХОДЫ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11480"/>
            <a:ext cx="731520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Ускорение прохождения грузов на КПП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987552"/>
            <a:ext cx="8321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00C8E0"/>
                </a:solidFill>
                <a:latin typeface="Calibri"/>
              </a:rPr>
              <a:t>Персональный таможенный брокер · Электронное декларирование · Приоритетные очереди · Круглосуточно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1371600"/>
            <a:ext cx="2697480" cy="150876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11480" y="1371600"/>
            <a:ext cx="2697480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39496" y="1499616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0A8BE"/>
                </a:solidFill>
                <a:latin typeface="Calibri"/>
              </a:rPr>
              <a:t>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" y="1499616"/>
            <a:ext cx="1920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00A8BE"/>
                </a:solidFill>
                <a:latin typeface="Calibri"/>
              </a:rPr>
              <a:t>Забайкальск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" y="1847088"/>
            <a:ext cx="1920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Китай — Россия
Ж/д и авто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19272" y="1371600"/>
            <a:ext cx="2697480" cy="150876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19272" y="1371600"/>
            <a:ext cx="2697480" cy="4572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47288" y="1499616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F5C518"/>
                </a:solidFill>
                <a:latin typeface="Calibri"/>
              </a:rPr>
              <a:t>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77640" y="1499616"/>
            <a:ext cx="1920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F5C518"/>
                </a:solidFill>
                <a:latin typeface="Calibri"/>
              </a:rPr>
              <a:t>Владивосток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77640" y="1847088"/>
            <a:ext cx="1920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Морской хаб
FCL · LCL · Азия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27064" y="1371600"/>
            <a:ext cx="2697480" cy="150876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27064" y="1371600"/>
            <a:ext cx="2697480" cy="45720"/>
          </a:xfrm>
          <a:prstGeom prst="rect">
            <a:avLst/>
          </a:prstGeom>
          <a:solidFill>
            <a:srgbClr val="00C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1499616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0C8E0"/>
                </a:solidFill>
                <a:latin typeface="Calibri"/>
              </a:rPr>
              <a:t>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85432" y="1499616"/>
            <a:ext cx="1920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00C8E0"/>
                </a:solidFill>
                <a:latin typeface="Calibri"/>
              </a:rPr>
              <a:t>Новороссийск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85432" y="1847088"/>
            <a:ext cx="1920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Чёрное море
Южный коридор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1480" y="3063240"/>
            <a:ext cx="2697480" cy="150876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11480" y="3063240"/>
            <a:ext cx="2697480" cy="45720"/>
          </a:xfrm>
          <a:prstGeom prst="rect">
            <a:avLst/>
          </a:prstGeom>
          <a:solidFill>
            <a:srgbClr val="7DC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9496" y="3191256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7DCFFF"/>
                </a:solidFill>
                <a:latin typeface="Calibri"/>
              </a:rPr>
              <a:t>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9848" y="3191256"/>
            <a:ext cx="1920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7DCFFF"/>
                </a:solidFill>
                <a:latin typeface="Calibri"/>
              </a:rPr>
              <a:t>Санкт-Петербург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9848" y="3538728"/>
            <a:ext cx="1920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Балтийское море
Север · Мульти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19272" y="3063240"/>
            <a:ext cx="2697480" cy="150876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319272" y="3063240"/>
            <a:ext cx="2697480" cy="4572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47288" y="3191256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F5C518"/>
                </a:solidFill>
                <a:latin typeface="Calibri"/>
              </a:rPr>
              <a:t>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77640" y="3191256"/>
            <a:ext cx="1920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F5C518"/>
                </a:solidFill>
                <a:latin typeface="Calibri"/>
              </a:rPr>
              <a:t>Калининград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77640" y="3538728"/>
            <a:ext cx="1920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ОЭЗ · Европа
Ж/д, авто, море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27064" y="3063240"/>
            <a:ext cx="2697480" cy="150876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227064" y="3063240"/>
            <a:ext cx="2697480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55080" y="3191256"/>
            <a:ext cx="502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0A8BE"/>
                </a:solidFill>
                <a:latin typeface="Calibri"/>
              </a:rPr>
              <a:t>🛣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85432" y="3191256"/>
            <a:ext cx="1920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50" b="1" i="0">
                <a:solidFill>
                  <a:srgbClr val="00A8BE"/>
                </a:solidFill>
                <a:latin typeface="Calibri"/>
              </a:rPr>
              <a:t>Казахстан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85432" y="3538728"/>
            <a:ext cx="1920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Транзитный коридор
СНГ · ЦА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03920" y="4864608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 i="0">
                <a:solidFill>
                  <a:srgbClr val="7A99A6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C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5143500"/>
          </a:xfrm>
          <a:prstGeom prst="rect">
            <a:avLst/>
          </a:prstGeom>
          <a:solidFill>
            <a:srgbClr val="0C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0"/>
            <a:ext cx="8686800" cy="5143500"/>
          </a:xfrm>
          <a:prstGeom prst="rect">
            <a:avLst/>
          </a:prstGeom>
          <a:solidFill>
            <a:srgbClr val="10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0" y="-457200"/>
            <a:ext cx="3657600" cy="548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0" b="1" i="0">
                <a:solidFill>
                  <a:srgbClr val="0C3A4A"/>
                </a:solidFill>
                <a:latin typeface="Calibri"/>
              </a:rPr>
              <a:t>02</a:t>
            </a:r>
          </a:p>
        </p:txBody>
      </p:sp>
      <p:pic>
        <p:nvPicPr>
          <p:cNvPr id="5" name="Picture 4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28600"/>
            <a:ext cx="18288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17373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A8BE"/>
                </a:solidFill>
                <a:latin typeface="Calibri"/>
              </a:rPr>
              <a:t>РАЗДЕЛ 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8229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600" b="1" i="0">
                <a:solidFill>
                  <a:srgbClr val="FFFFFF"/>
                </a:solidFill>
                <a:latin typeface="Calibri"/>
              </a:rPr>
              <a:t>End-to-End Услуги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26080"/>
            <a:ext cx="7772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00C8E0"/>
                </a:solidFill>
                <a:latin typeface="Calibri"/>
              </a:rPr>
              <a:t>Полный цикл — от производителя до конечного получателя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0" y="4864608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 i="0">
                <a:solidFill>
                  <a:srgbClr val="7A99A6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C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37160"/>
            <a:ext cx="1188720" cy="8961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" y="18288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A8BE"/>
                </a:solidFill>
                <a:latin typeface="Calibri"/>
              </a:rPr>
              <a:t>НАШИ УСЛУГИ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411480"/>
            <a:ext cx="7772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Комплекс логистических решений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07899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65760" y="1078992"/>
            <a:ext cx="45720" cy="178308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93776" y="117043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1" i="0">
                <a:solidFill>
                  <a:srgbClr val="00A8BE"/>
                </a:solidFill>
                <a:latin typeface="Calibri"/>
              </a:rPr>
              <a:t>Экспедирование
грузов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6" y="1664207"/>
            <a:ext cx="2560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Перевозки всеми видами транспорта. Мультимодальные решения «под ключ». Генеральные и сборные грузы.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840" y="107899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291840" y="1078992"/>
            <a:ext cx="45720" cy="178308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19856" y="117043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1" i="0">
                <a:solidFill>
                  <a:srgbClr val="F5C518"/>
                </a:solidFill>
                <a:latin typeface="Calibri"/>
              </a:rPr>
              <a:t>Таможенное
оформление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19856" y="1664207"/>
            <a:ext cx="2560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Декларирование, ТН ВЭД, сертификация, разрешения. Ускоренное прохождение на 6 ключевых КПП.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7920" y="107899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1078992"/>
            <a:ext cx="45720" cy="1783080"/>
          </a:xfrm>
          <a:prstGeom prst="rect">
            <a:avLst/>
          </a:prstGeom>
          <a:solidFill>
            <a:srgbClr val="00C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45936" y="117043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1" i="0">
                <a:solidFill>
                  <a:srgbClr val="00C8E0"/>
                </a:solidFill>
                <a:latin typeface="Calibri"/>
              </a:rPr>
              <a:t>Финансовая
логистика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5936" y="1664207"/>
            <a:ext cx="2560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Оплата через нейтральные юрисдикции. ОАЭ, Турция, Казахстан, Индия. CNY, AED, INR, TRY.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5760" y="299923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65760" y="2999232"/>
            <a:ext cx="45720" cy="1783080"/>
          </a:xfrm>
          <a:prstGeom prst="rect">
            <a:avLst/>
          </a:prstGeom>
          <a:solidFill>
            <a:srgbClr val="7DC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93776" y="309067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1" i="0">
                <a:solidFill>
                  <a:srgbClr val="7DCFFF"/>
                </a:solidFill>
                <a:latin typeface="Calibri"/>
              </a:rPr>
              <a:t>Торговое
представительство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3776" y="3584448"/>
            <a:ext cx="2560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Представление за рубежом, поиск партнёров, замена документов, агентские схемы.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91840" y="299923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291840" y="2999232"/>
            <a:ext cx="45720" cy="1783080"/>
          </a:xfrm>
          <a:prstGeom prst="rect">
            <a:avLst/>
          </a:prstGeom>
          <a:solidFill>
            <a:srgbClr val="FFB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419856" y="309067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1" i="0">
                <a:solidFill>
                  <a:srgbClr val="FFB740"/>
                </a:solidFill>
                <a:latin typeface="Calibri"/>
              </a:rPr>
              <a:t>Складское
хранение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19856" y="3584448"/>
            <a:ext cx="2560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СВХ, ответственное хранение, кросс-докинг, паллетирование. WMS-учёт. Все Инкотермс 2020.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17920" y="299923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17920" y="2999232"/>
            <a:ext cx="45720" cy="1783080"/>
          </a:xfrm>
          <a:prstGeom prst="rect">
            <a:avLst/>
          </a:prstGeom>
          <a:solidFill>
            <a:srgbClr val="80FF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45936" y="309067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1" i="0">
                <a:solidFill>
                  <a:srgbClr val="80FFD0"/>
                </a:solidFill>
                <a:latin typeface="Calibri"/>
              </a:rPr>
              <a:t>Сборный
сервис LCL/LTL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45936" y="3584448"/>
            <a:ext cx="2560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Консолидация на складах отправления. Оптимальная стоимость для небольших партий товара.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4864608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 i="0">
                <a:solidFill>
                  <a:srgbClr val="7A99A6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A4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37160"/>
            <a:ext cx="1188720" cy="8961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" y="18288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C8E0"/>
                </a:solidFill>
                <a:latin typeface="Calibri"/>
              </a:rPr>
              <a:t>ВИДЫ ТРАНСПОРТА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420624"/>
            <a:ext cx="7315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Все виды транспорта для любого маршрута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078992"/>
            <a:ext cx="2011680" cy="36576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65760" y="1078992"/>
            <a:ext cx="2011680" cy="54864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18872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0" i="0">
                <a:solidFill>
                  <a:srgbClr val="00A8BE"/>
                </a:solidFill>
                <a:latin typeface="Calibri"/>
              </a:rPr>
              <a:t>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901952"/>
            <a:ext cx="1828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1" i="0">
                <a:solidFill>
                  <a:srgbClr val="00A8BE"/>
                </a:solidFill>
                <a:latin typeface="Calibri"/>
              </a:rPr>
              <a:t>Железнодорожный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2304288"/>
            <a:ext cx="1792224" cy="224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B8CCD4"/>
                </a:solidFill>
                <a:latin typeface="Calibri"/>
              </a:rPr>
              <a:t>РЖД, КТЖ, китайские ж/д.
Контейнерные поезда Китай — Россия.
Маршрутные и ускоренные поезда.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42032" y="1078992"/>
            <a:ext cx="2011680" cy="36576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542032" y="1078992"/>
            <a:ext cx="2011680" cy="54864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44952" y="118872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0" i="0">
                <a:solidFill>
                  <a:srgbClr val="F5C518"/>
                </a:solidFill>
                <a:latin typeface="Calibri"/>
              </a:rPr>
              <a:t>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33472" y="1901952"/>
            <a:ext cx="1828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1" i="0">
                <a:solidFill>
                  <a:srgbClr val="F5C518"/>
                </a:solidFill>
                <a:latin typeface="Calibri"/>
              </a:rPr>
              <a:t>Морской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2304288"/>
            <a:ext cx="1792224" cy="224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B8CCD4"/>
                </a:solidFill>
                <a:latin typeface="Calibri"/>
              </a:rPr>
              <a:t>FCL и LCL (сборный).
Балтика, Чёрное море, Дальний Восток, Персидский залив.
Линейные и чартеры.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18304" y="1078992"/>
            <a:ext cx="2011680" cy="36576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718304" y="1078992"/>
            <a:ext cx="2011680" cy="54864"/>
          </a:xfrm>
          <a:prstGeom prst="rect">
            <a:avLst/>
          </a:prstGeom>
          <a:solidFill>
            <a:srgbClr val="00C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21224" y="118872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0" i="0">
                <a:solidFill>
                  <a:srgbClr val="00C8E0"/>
                </a:solidFill>
                <a:latin typeface="Calibri"/>
              </a:rPr>
              <a:t>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9744" y="1901952"/>
            <a:ext cx="1828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1" i="0">
                <a:solidFill>
                  <a:srgbClr val="00C8E0"/>
                </a:solidFill>
                <a:latin typeface="Calibri"/>
              </a:rPr>
              <a:t>Автомобильный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28032" y="2304288"/>
            <a:ext cx="1792224" cy="224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B8CCD4"/>
                </a:solidFill>
                <a:latin typeface="Calibri"/>
              </a:rPr>
              <a:t>FTL (полная загрузка) и LTL.
Россия, СНГ, Иран, Турция, Европа.
GPS-мониторинг, рефрижераторы.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94576" y="1078992"/>
            <a:ext cx="2011680" cy="36576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894576" y="1078992"/>
            <a:ext cx="2011680" cy="54864"/>
          </a:xfrm>
          <a:prstGeom prst="rect">
            <a:avLst/>
          </a:prstGeom>
          <a:solidFill>
            <a:srgbClr val="FFB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97496" y="1188720"/>
            <a:ext cx="1005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0" i="0">
                <a:solidFill>
                  <a:srgbClr val="FFB740"/>
                </a:solidFill>
                <a:latin typeface="Calibri"/>
              </a:rPr>
              <a:t>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86016" y="1901952"/>
            <a:ext cx="1828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1" i="0">
                <a:solidFill>
                  <a:srgbClr val="FFB740"/>
                </a:solidFill>
                <a:latin typeface="Calibri"/>
              </a:rPr>
              <a:t>Авиационный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04304" y="2304288"/>
            <a:ext cx="1792224" cy="224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B8CCD4"/>
                </a:solidFill>
                <a:latin typeface="Calibri"/>
              </a:rPr>
              <a:t>Срочные приоритетные отправки.
Hi-Tech, электроника, скоропорт.
Прямые рейсы и авиачартеры.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5760" y="4773168"/>
            <a:ext cx="8412480" cy="2286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478231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00C8E0"/>
                </a:solidFill>
                <a:latin typeface="Calibri"/>
              </a:rPr>
              <a:t>Импорт  ·  Экспорт  ·  Генеральный груз  ·  Сборный (LCL/LTL)  ·  Негабарит  ·  Опасные грузы  ·  Рефрижератор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864608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 i="0">
                <a:solidFill>
                  <a:srgbClr val="7A99A6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C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37160"/>
            <a:ext cx="1188720" cy="8961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" y="18288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A8BE"/>
                </a:solidFill>
                <a:latin typeface="Calibri"/>
              </a:rPr>
              <a:t>ТАМОЖНЯ И ФИНАНСЫ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420624"/>
            <a:ext cx="7772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Решения для нестандартных задач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078992"/>
            <a:ext cx="8412480" cy="11430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65760" y="1078992"/>
            <a:ext cx="54864" cy="114300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37160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00A8BE"/>
                </a:solidFill>
                <a:latin typeface="Calibri"/>
              </a:rPr>
              <a:t>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" y="1170432"/>
            <a:ext cx="3200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A8BE"/>
                </a:solidFill>
                <a:latin typeface="Calibri"/>
              </a:rPr>
              <a:t>Замена документов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" y="155448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B8CCD4"/>
                </a:solidFill>
                <a:latin typeface="Calibri"/>
              </a:rPr>
              <a:t>Переоформление товаросопроводительных документов через юрисдикции третьих стран. CMR, коносаменты, инвойсы. Корректное оформление в соответствии с требованиями конкретного маршрута.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" y="2359152"/>
            <a:ext cx="8412480" cy="11430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65760" y="2359152"/>
            <a:ext cx="54864" cy="114300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65176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F5C518"/>
                </a:solidFill>
                <a:latin typeface="Calibri"/>
              </a:rPr>
              <a:t>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2450592"/>
            <a:ext cx="3200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5C518"/>
                </a:solidFill>
                <a:latin typeface="Calibri"/>
              </a:rPr>
              <a:t>Оплата за санкционные грузы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283464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B8CCD4"/>
                </a:solidFill>
                <a:latin typeface="Calibri"/>
              </a:rPr>
              <a:t>Финансовые схемы через нейтральные юрисдикции: ОАЭ, Турция, Казахстан, Индия. Работа с партнёрскими банками. Расчёты в CNY, AED, INR, TRY. Аккредитивы и инкассо.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5760" y="3639311"/>
            <a:ext cx="8412480" cy="11430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65760" y="3639311"/>
            <a:ext cx="54864" cy="1143000"/>
          </a:xfrm>
          <a:prstGeom prst="rect">
            <a:avLst/>
          </a:prstGeom>
          <a:solidFill>
            <a:srgbClr val="00C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393192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00C8E0"/>
                </a:solidFill>
                <a:latin typeface="Calibri"/>
              </a:rPr>
              <a:t>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" y="3730751"/>
            <a:ext cx="3200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C8E0"/>
                </a:solidFill>
                <a:latin typeface="Calibri"/>
              </a:rPr>
              <a:t>Торговое представительство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" y="411480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B8CCD4"/>
                </a:solidFill>
                <a:latin typeface="Calibri"/>
              </a:rPr>
              <a:t>Полное представление интересов клиента на зарубежных рынках: переговоры, подписание контрактов, контроль качества, поиск поставщиков, сопровождение сделок от А до Я.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4864608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 i="0">
                <a:solidFill>
                  <a:srgbClr val="7A99A6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C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5143500"/>
          </a:xfrm>
          <a:prstGeom prst="rect">
            <a:avLst/>
          </a:prstGeom>
          <a:solidFill>
            <a:srgbClr val="0C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0"/>
            <a:ext cx="8686800" cy="5143500"/>
          </a:xfrm>
          <a:prstGeom prst="rect">
            <a:avLst/>
          </a:prstGeom>
          <a:solidFill>
            <a:srgbClr val="103F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0" y="-457200"/>
            <a:ext cx="3657600" cy="548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0" b="1" i="0">
                <a:solidFill>
                  <a:srgbClr val="0C3A4A"/>
                </a:solidFill>
                <a:latin typeface="Calibri"/>
              </a:rPr>
              <a:t>03</a:t>
            </a:r>
          </a:p>
        </p:txBody>
      </p:sp>
      <p:pic>
        <p:nvPicPr>
          <p:cNvPr id="5" name="Picture 4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28600"/>
            <a:ext cx="1828800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1737360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A8BE"/>
                </a:solidFill>
                <a:latin typeface="Calibri"/>
              </a:rPr>
              <a:t>РАЗДЕЛ 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8229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600" b="1" i="0">
                <a:solidFill>
                  <a:srgbClr val="FFFFFF"/>
                </a:solidFill>
                <a:latin typeface="Calibri"/>
              </a:rPr>
              <a:t>Отраслевые ниши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26080"/>
            <a:ext cx="7772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00C8E0"/>
                </a:solidFill>
                <a:latin typeface="Calibri"/>
              </a:rPr>
              <a:t>Hi-Tech · Электроника · Китай · FTL · LTL · Зелёная логистика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0" y="4864608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 i="0">
                <a:solidFill>
                  <a:srgbClr val="7A99A6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A4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37160"/>
            <a:ext cx="1188720" cy="8961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" y="18288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C8E0"/>
                </a:solidFill>
                <a:latin typeface="Calibri"/>
              </a:rPr>
              <a:t>ОТРАСЛЕВЫЕ НИШИ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420624"/>
            <a:ext cx="7772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Специализация по отраслям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07899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65760" y="1078992"/>
            <a:ext cx="2788920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1188719"/>
            <a:ext cx="502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0A8BE"/>
                </a:solidFill>
                <a:latin typeface="Calibri"/>
              </a:rPr>
              <a:t>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1170432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A8BE"/>
                </a:solidFill>
                <a:latin typeface="Calibri"/>
              </a:rPr>
              <a:t>Hi-Tech &amp; Электроника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1673352"/>
            <a:ext cx="2578608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Компоненты, чипы, серверы, оборудование. Сертификация, температурный контроль, страхование. Таможня под ключ.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1840" y="107899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91840" y="1078992"/>
            <a:ext cx="2788920" cy="4572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01568" y="1188719"/>
            <a:ext cx="502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F5C518"/>
                </a:solidFill>
                <a:latin typeface="Calibri"/>
              </a:rPr>
              <a:t>🇨🇳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77639" y="1170432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5C518"/>
                </a:solidFill>
                <a:latin typeface="Calibri"/>
              </a:rPr>
              <a:t>Логистика из Китая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01568" y="1673352"/>
            <a:ext cx="2578608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Прямые контейнерные поезда, морские линии, авиарейсы. Сборный сервис, кросс-докинг в КНР.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07899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1078992"/>
            <a:ext cx="2788920" cy="45720"/>
          </a:xfrm>
          <a:prstGeom prst="rect">
            <a:avLst/>
          </a:prstGeom>
          <a:solidFill>
            <a:srgbClr val="00C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27648" y="1188719"/>
            <a:ext cx="502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00C8E0"/>
                </a:solidFill>
                <a:latin typeface="Calibri"/>
              </a:rPr>
              <a:t>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1170432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C8E0"/>
                </a:solidFill>
                <a:latin typeface="Calibri"/>
              </a:rPr>
              <a:t>FTL — полная загрузка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27648" y="1673352"/>
            <a:ext cx="2578608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Выделенный транспорт. GPS-мониторинг, оптимизация маршрута, ответственность перевозчика.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5760" y="299923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65760" y="2999232"/>
            <a:ext cx="2788920" cy="45720"/>
          </a:xfrm>
          <a:prstGeom prst="rect">
            <a:avLst/>
          </a:prstGeom>
          <a:solidFill>
            <a:srgbClr val="FFB7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5488" y="3108960"/>
            <a:ext cx="502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FFB740"/>
                </a:solidFill>
                <a:latin typeface="Calibri"/>
              </a:rPr>
              <a:t>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" y="3090672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B740"/>
                </a:solidFill>
                <a:latin typeface="Calibri"/>
              </a:rPr>
              <a:t>LTL — догруз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" y="3593592"/>
            <a:ext cx="2578608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Оптимальная стоимость для небольших партий. Консолидация на складах, сборка сборных грузов.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91840" y="299923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291840" y="2999232"/>
            <a:ext cx="2788920" cy="45720"/>
          </a:xfrm>
          <a:prstGeom prst="rect">
            <a:avLst/>
          </a:prstGeom>
          <a:solidFill>
            <a:srgbClr val="80FF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401568" y="3108960"/>
            <a:ext cx="502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80FFD0"/>
                </a:solidFill>
                <a:latin typeface="Calibri"/>
              </a:rPr>
              <a:t>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77639" y="3090672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80FFD0"/>
                </a:solidFill>
                <a:latin typeface="Calibri"/>
              </a:rPr>
              <a:t>«Зелёная» логистика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01568" y="3593592"/>
            <a:ext cx="2578608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Углеродно-нейтральные маршруты, ESG-отчётность, расчёт CO2, электрический транспорт.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17920" y="2999232"/>
            <a:ext cx="2788920" cy="178308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17920" y="2999232"/>
            <a:ext cx="2788920" cy="45720"/>
          </a:xfrm>
          <a:prstGeom prst="rect">
            <a:avLst/>
          </a:prstGeom>
          <a:solidFill>
            <a:srgbClr val="7DC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27648" y="3108960"/>
            <a:ext cx="502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7DCFFF"/>
                </a:solidFill>
                <a:latin typeface="Calibri"/>
              </a:rPr>
              <a:t>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03720" y="3090672"/>
            <a:ext cx="2011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7DCFFF"/>
                </a:solidFill>
                <a:latin typeface="Calibri"/>
              </a:rPr>
              <a:t>Проектная логистика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27648" y="3593592"/>
            <a:ext cx="2578608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B8CCD4"/>
                </a:solidFill>
                <a:latin typeface="Calibri"/>
              </a:rPr>
              <a:t>Тяжеловесные и негабаритные грузы, промышленное оборудование. «Под ключ», охрана, страхование.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03920" y="4864608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 i="0">
                <a:solidFill>
                  <a:srgbClr val="7A99A6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C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37160"/>
            <a:ext cx="1188720" cy="8961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" y="182880"/>
            <a:ext cx="4572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A8BE"/>
                </a:solidFill>
                <a:latin typeface="Calibri"/>
              </a:rPr>
              <a:t>СКЛАД И ИНКОТЕРМС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420624"/>
            <a:ext cx="7772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Складской сервис и условия поставки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1097280"/>
            <a:ext cx="4114800" cy="365760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65760" y="1097280"/>
            <a:ext cx="45720" cy="365760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188720"/>
            <a:ext cx="374903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A8BE"/>
                </a:solidFill>
                <a:latin typeface="Calibri"/>
              </a:rPr>
              <a:t>Складской комплекс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27632"/>
            <a:ext cx="374903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B8CCD4"/>
                </a:solidFill>
                <a:latin typeface="Calibri"/>
              </a:rPr>
              <a:t>✔  Ответственное хранение (СВХ)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057400"/>
            <a:ext cx="374903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B8CCD4"/>
                </a:solidFill>
                <a:latin typeface="Calibri"/>
              </a:rPr>
              <a:t>✔  Таможенный склад временного хранения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487168"/>
            <a:ext cx="374903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B8CCD4"/>
                </a:solidFill>
                <a:latin typeface="Calibri"/>
              </a:rPr>
              <a:t>✔  Кросс-докинг и грузопереработка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916936"/>
            <a:ext cx="374903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B8CCD4"/>
                </a:solidFill>
                <a:latin typeface="Calibri"/>
              </a:rPr>
              <a:t>✔  Стикеровка, маркировка, паллетирование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346704"/>
            <a:ext cx="374903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B8CCD4"/>
                </a:solidFill>
                <a:latin typeface="Calibri"/>
              </a:rPr>
              <a:t>✔  Фулфилмент для e-commerce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776472"/>
            <a:ext cx="374903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B8CCD4"/>
                </a:solidFill>
                <a:latin typeface="Calibri"/>
              </a:rPr>
              <a:t>✔  WMS-система учёта остатков онлайн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206240"/>
            <a:ext cx="374903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B8CCD4"/>
                </a:solidFill>
                <a:latin typeface="Calibri"/>
              </a:rPr>
              <a:t>✔  Инвентаризация и страхование склада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1115568"/>
            <a:ext cx="41148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5C518"/>
                </a:solidFill>
                <a:latin typeface="Calibri"/>
              </a:rPr>
              <a:t>Все условия Инкотермс 2020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663440" y="1572768"/>
            <a:ext cx="1060704" cy="91440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663440" y="1572768"/>
            <a:ext cx="1060704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736592" y="1664208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EXW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36592" y="2075688"/>
            <a:ext cx="914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С завода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88152" y="1572768"/>
            <a:ext cx="1060704" cy="91440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788152" y="1572768"/>
            <a:ext cx="1060704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861304" y="1664208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FCA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61304" y="2075688"/>
            <a:ext cx="914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Перевозчику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12864" y="1572768"/>
            <a:ext cx="1060704" cy="91440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912864" y="1572768"/>
            <a:ext cx="1060704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86016" y="1664208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FAS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86016" y="2075688"/>
            <a:ext cx="914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Вдоль борта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037575" y="1572768"/>
            <a:ext cx="1060704" cy="91440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37575" y="1572768"/>
            <a:ext cx="1060704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10727" y="1664208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FOB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10727" y="2075688"/>
            <a:ext cx="914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На борту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663440" y="2596896"/>
            <a:ext cx="1060704" cy="91440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663440" y="2596896"/>
            <a:ext cx="1060704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36592" y="2688336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CFR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36592" y="3099815"/>
            <a:ext cx="914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Стоимость+фрахт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788152" y="2596896"/>
            <a:ext cx="1060704" cy="91440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788152" y="2596896"/>
            <a:ext cx="1060704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861304" y="2688336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CIF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861304" y="3099815"/>
            <a:ext cx="914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+ Страховка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912864" y="2596896"/>
            <a:ext cx="1060704" cy="91440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912864" y="2596896"/>
            <a:ext cx="1060704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986016" y="2688336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CPT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986016" y="3099815"/>
            <a:ext cx="914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До места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037575" y="2596896"/>
            <a:ext cx="1060704" cy="91440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037575" y="2596896"/>
            <a:ext cx="1060704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110727" y="2688336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CIP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10727" y="3099815"/>
            <a:ext cx="914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До места+стр.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663440" y="3621024"/>
            <a:ext cx="1060704" cy="91440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663440" y="3621024"/>
            <a:ext cx="1060704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736592" y="3712463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DAP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736592" y="4123944"/>
            <a:ext cx="914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До поставки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788152" y="3621024"/>
            <a:ext cx="1060704" cy="91440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5788152" y="3621024"/>
            <a:ext cx="1060704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861304" y="3712463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DPU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861304" y="4123944"/>
            <a:ext cx="914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С разгрузкой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912864" y="3621024"/>
            <a:ext cx="1060704" cy="914400"/>
          </a:xfrm>
          <a:prstGeom prst="rect">
            <a:avLst/>
          </a:prstGeom>
          <a:solidFill>
            <a:srgbClr val="0F45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6912864" y="3621024"/>
            <a:ext cx="1060704" cy="4572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986016" y="3712463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00C8E0"/>
                </a:solidFill>
                <a:latin typeface="Calibri"/>
              </a:rPr>
              <a:t>DDP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986016" y="4123944"/>
            <a:ext cx="9144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Растаможено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503920" y="4864608"/>
            <a:ext cx="4572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0" i="0">
                <a:solidFill>
                  <a:srgbClr val="7A99A6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C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754880" y="0"/>
            <a:ext cx="4389120" cy="5143500"/>
          </a:xfrm>
          <a:prstGeom prst="rect">
            <a:avLst/>
          </a:prstGeom>
          <a:solidFill>
            <a:srgbClr val="0C3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709160" y="0"/>
            <a:ext cx="73152" cy="514350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evana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01168"/>
            <a:ext cx="2286000" cy="17190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2057400"/>
            <a:ext cx="4114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600" b="1" i="0">
                <a:solidFill>
                  <a:srgbClr val="F5C518"/>
                </a:solidFill>
                <a:latin typeface="Calibri"/>
              </a:rPr>
              <a:t>СПАСИБО!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2880360"/>
            <a:ext cx="4114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Calibri"/>
              </a:rPr>
              <a:t>Готовы отправить ваш груз
в любую точку мира.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370332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00C8E0"/>
                </a:solidFill>
                <a:latin typeface="Calibri"/>
              </a:rPr>
              <a:t>Бесплатная консультация — 24 часа.</a:t>
            </a:r>
          </a:p>
        </p:txBody>
      </p:sp>
      <p:sp>
        <p:nvSpPr>
          <p:cNvPr id="8" name="Rectangle 7"/>
          <p:cNvSpPr/>
          <p:nvPr/>
        </p:nvSpPr>
        <p:spPr>
          <a:xfrm>
            <a:off x="4937760" y="320040"/>
            <a:ext cx="3931920" cy="100584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937760" y="320040"/>
            <a:ext cx="45720" cy="100584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02352" y="566928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00A8BE"/>
                </a:solidFill>
                <a:latin typeface="Calibri"/>
              </a:rPr>
              <a:t>📞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87568" y="393192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7A99A6"/>
                </a:solidFill>
                <a:latin typeface="Calibri"/>
              </a:rPr>
              <a:t>Телефон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87568" y="704088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+7 (000) 000-00-00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37760" y="1490472"/>
            <a:ext cx="3931920" cy="100584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937760" y="1490472"/>
            <a:ext cx="45720" cy="100584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02352" y="173736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00A8BE"/>
                </a:solidFill>
                <a:latin typeface="Calibri"/>
              </a:rPr>
              <a:t>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87568" y="1563624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7A99A6"/>
                </a:solidFill>
                <a:latin typeface="Calibri"/>
              </a:rPr>
              <a:t>E-mail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1874519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info@levana-logistics.ru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37760" y="2660904"/>
            <a:ext cx="3931920" cy="100584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937760" y="2660904"/>
            <a:ext cx="45720" cy="100584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102352" y="2907792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00A8BE"/>
                </a:solidFill>
                <a:latin typeface="Calibri"/>
              </a:rPr>
              <a:t>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7568" y="2734056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7A99A6"/>
                </a:solidFill>
                <a:latin typeface="Calibri"/>
              </a:rPr>
              <a:t>Сайт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87568" y="3044952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www.levana-logistics.ru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937760" y="3831335"/>
            <a:ext cx="3931920" cy="1005840"/>
          </a:xfrm>
          <a:prstGeom prst="rect">
            <a:avLst/>
          </a:prstGeom>
          <a:solidFill>
            <a:srgbClr val="0D2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937760" y="3831335"/>
            <a:ext cx="45720" cy="1005840"/>
          </a:xfrm>
          <a:prstGeom prst="rect">
            <a:avLst/>
          </a:prstGeom>
          <a:solidFill>
            <a:srgbClr val="00A8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102352" y="4078223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00A8BE"/>
                </a:solidFill>
                <a:latin typeface="Calibri"/>
              </a:rPr>
              <a:t>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904487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7A99A6"/>
                </a:solidFill>
                <a:latin typeface="Calibri"/>
              </a:rPr>
              <a:t>Адрес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87568" y="4215383"/>
            <a:ext cx="30175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Москва, ул. Логистическая,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0040" y="4864608"/>
            <a:ext cx="64008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7A99A6"/>
                </a:solidFill>
                <a:latin typeface="Calibri"/>
              </a:rPr>
              <a:t>ЛЕВАНА | Международная логистика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